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43891200" cy="32918400"/>
  <p:notesSz cx="9144000" cy="6858000"/>
  <p:defaultTextStyle>
    <a:defPPr>
      <a:defRPr lang="en-US"/>
    </a:defPPr>
    <a:lvl1pPr algn="l" rtl="0" eaLnBrk="0" fontAlgn="base" hangingPunct="0">
      <a:spcBef>
        <a:spcPct val="0"/>
      </a:spcBef>
      <a:spcAft>
        <a:spcPct val="0"/>
      </a:spcAft>
      <a:defRPr sz="2400" kern="1200">
        <a:solidFill>
          <a:schemeClr val="tx1"/>
        </a:solidFill>
        <a:latin typeface="R Frutiger Roman" charset="0"/>
        <a:ea typeface="+mn-ea"/>
        <a:cs typeface="+mn-cs"/>
      </a:defRPr>
    </a:lvl1pPr>
    <a:lvl2pPr marL="457200" algn="l" rtl="0" eaLnBrk="0" fontAlgn="base" hangingPunct="0">
      <a:spcBef>
        <a:spcPct val="0"/>
      </a:spcBef>
      <a:spcAft>
        <a:spcPct val="0"/>
      </a:spcAft>
      <a:defRPr sz="2400" kern="1200">
        <a:solidFill>
          <a:schemeClr val="tx1"/>
        </a:solidFill>
        <a:latin typeface="R Frutiger Roman" charset="0"/>
        <a:ea typeface="+mn-ea"/>
        <a:cs typeface="+mn-cs"/>
      </a:defRPr>
    </a:lvl2pPr>
    <a:lvl3pPr marL="914400" algn="l" rtl="0" eaLnBrk="0" fontAlgn="base" hangingPunct="0">
      <a:spcBef>
        <a:spcPct val="0"/>
      </a:spcBef>
      <a:spcAft>
        <a:spcPct val="0"/>
      </a:spcAft>
      <a:defRPr sz="2400" kern="1200">
        <a:solidFill>
          <a:schemeClr val="tx1"/>
        </a:solidFill>
        <a:latin typeface="R Frutiger Roman" charset="0"/>
        <a:ea typeface="+mn-ea"/>
        <a:cs typeface="+mn-cs"/>
      </a:defRPr>
    </a:lvl3pPr>
    <a:lvl4pPr marL="1371600" algn="l" rtl="0" eaLnBrk="0" fontAlgn="base" hangingPunct="0">
      <a:spcBef>
        <a:spcPct val="0"/>
      </a:spcBef>
      <a:spcAft>
        <a:spcPct val="0"/>
      </a:spcAft>
      <a:defRPr sz="2400" kern="1200">
        <a:solidFill>
          <a:schemeClr val="tx1"/>
        </a:solidFill>
        <a:latin typeface="R Frutiger Roman" charset="0"/>
        <a:ea typeface="+mn-ea"/>
        <a:cs typeface="+mn-cs"/>
      </a:defRPr>
    </a:lvl4pPr>
    <a:lvl5pPr marL="1828800" algn="l" rtl="0" eaLnBrk="0" fontAlgn="base" hangingPunct="0">
      <a:spcBef>
        <a:spcPct val="0"/>
      </a:spcBef>
      <a:spcAft>
        <a:spcPct val="0"/>
      </a:spcAft>
      <a:defRPr sz="2400" kern="1200">
        <a:solidFill>
          <a:schemeClr val="tx1"/>
        </a:solidFill>
        <a:latin typeface="R Frutiger Roman" charset="0"/>
        <a:ea typeface="+mn-ea"/>
        <a:cs typeface="+mn-cs"/>
      </a:defRPr>
    </a:lvl5pPr>
    <a:lvl6pPr marL="2286000" algn="l" defTabSz="914400" rtl="0" eaLnBrk="1" latinLnBrk="0" hangingPunct="1">
      <a:defRPr sz="2400" kern="1200">
        <a:solidFill>
          <a:schemeClr val="tx1"/>
        </a:solidFill>
        <a:latin typeface="R Frutiger Roman" charset="0"/>
        <a:ea typeface="+mn-ea"/>
        <a:cs typeface="+mn-cs"/>
      </a:defRPr>
    </a:lvl6pPr>
    <a:lvl7pPr marL="2743200" algn="l" defTabSz="914400" rtl="0" eaLnBrk="1" latinLnBrk="0" hangingPunct="1">
      <a:defRPr sz="2400" kern="1200">
        <a:solidFill>
          <a:schemeClr val="tx1"/>
        </a:solidFill>
        <a:latin typeface="R Frutiger Roman" charset="0"/>
        <a:ea typeface="+mn-ea"/>
        <a:cs typeface="+mn-cs"/>
      </a:defRPr>
    </a:lvl7pPr>
    <a:lvl8pPr marL="3200400" algn="l" defTabSz="914400" rtl="0" eaLnBrk="1" latinLnBrk="0" hangingPunct="1">
      <a:defRPr sz="2400" kern="1200">
        <a:solidFill>
          <a:schemeClr val="tx1"/>
        </a:solidFill>
        <a:latin typeface="R Frutiger Roman" charset="0"/>
        <a:ea typeface="+mn-ea"/>
        <a:cs typeface="+mn-cs"/>
      </a:defRPr>
    </a:lvl8pPr>
    <a:lvl9pPr marL="3657600" algn="l" defTabSz="914400" rtl="0" eaLnBrk="1" latinLnBrk="0" hangingPunct="1">
      <a:defRPr sz="2400" kern="1200">
        <a:solidFill>
          <a:schemeClr val="tx1"/>
        </a:solidFill>
        <a:latin typeface="R Frutiger Roman"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4A913"/>
    <a:srgbClr val="6F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6892" autoAdjust="0"/>
    <p:restoredTop sz="46345" autoAdjust="0"/>
  </p:normalViewPr>
  <p:slideViewPr>
    <p:cSldViewPr>
      <p:cViewPr varScale="1">
        <p:scale>
          <a:sx n="23" d="100"/>
          <a:sy n="23" d="100"/>
        </p:scale>
        <p:origin x="2544" y="120"/>
      </p:cViewPr>
      <p:guideLst>
        <p:guide orient="horz" pos="10368"/>
        <p:guide pos="13824"/>
      </p:guideLst>
    </p:cSldViewPr>
  </p:slide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5"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panose="02020603050405020304" pitchFamily="18" charset="0"/>
              </a:defRPr>
            </a:lvl1pPr>
          </a:lstStyle>
          <a:p>
            <a:endParaRPr lang="en-US" altLang="en-US"/>
          </a:p>
        </p:txBody>
      </p:sp>
      <p:sp>
        <p:nvSpPr>
          <p:cNvPr id="3076"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8"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9"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panose="02020603050405020304" pitchFamily="18" charset="0"/>
              </a:defRPr>
            </a:lvl1pPr>
          </a:lstStyle>
          <a:p>
            <a:fld id="{BFFA5364-2167-4FE6-9512-C324A12A0FAA}"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FD30D2-E5DF-4348-A0E5-FD0D83700841}" type="slidenum">
              <a:rPr lang="en-US" altLang="en-US"/>
              <a:pPr/>
              <a:t>1</a:t>
            </a:fld>
            <a:endParaRPr lang="en-US" alt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pPr marL="228600" indent="-228600"/>
            <a:r>
              <a:rPr lang="en-US" altLang="en-US"/>
              <a:t>Fonts</a:t>
            </a:r>
          </a:p>
          <a:p>
            <a:pPr marL="228600" indent="-228600"/>
            <a:r>
              <a:rPr lang="en-US" altLang="en-US"/>
              <a:t>Font used in Title is Helvetica Bold 100 pt.</a:t>
            </a:r>
          </a:p>
          <a:p>
            <a:pPr marL="228600" indent="-228600"/>
            <a:r>
              <a:rPr lang="en-US" altLang="en-US"/>
              <a:t>Font used on Presenters is Helvetica 54 pt.</a:t>
            </a:r>
          </a:p>
          <a:p>
            <a:pPr marL="228600" indent="-228600"/>
            <a:endParaRPr lang="en-US" altLang="en-US"/>
          </a:p>
          <a:p>
            <a:pPr marL="228600" indent="-228600"/>
            <a:r>
              <a:rPr lang="en-US" altLang="en-US"/>
              <a:t>Font Sizes for body text should be no smaller than 14 pt. And no larger than 24</a:t>
            </a:r>
          </a:p>
          <a:p>
            <a:pPr marL="228600" indent="-228600"/>
            <a:r>
              <a:rPr lang="en-US" altLang="en-US"/>
              <a:t>Secondary Tiles should be sized larger than body text by at least 10 pts.</a:t>
            </a:r>
          </a:p>
          <a:p>
            <a:pPr marL="228600" indent="-228600"/>
            <a:endParaRPr lang="en-US" altLang="en-US"/>
          </a:p>
          <a:p>
            <a:pPr marL="228600" indent="-228600"/>
            <a:r>
              <a:rPr lang="en-US" altLang="en-US">
                <a:solidFill>
                  <a:srgbClr val="FF0000"/>
                </a:solidFill>
              </a:rPr>
              <a:t>Note:</a:t>
            </a:r>
            <a:r>
              <a:rPr lang="en-US" altLang="en-US"/>
              <a:t> </a:t>
            </a:r>
          </a:p>
          <a:p>
            <a:pPr marL="228600" indent="-228600">
              <a:buFontTx/>
              <a:buAutoNum type="arabicPeriod"/>
            </a:pPr>
            <a:r>
              <a:rPr lang="en-US" altLang="en-US"/>
              <a:t>Not all computers have the same fonts. When designing your poster please keep this in mind. Common fonts that are easily found on the majority of machines will be </a:t>
            </a:r>
          </a:p>
          <a:p>
            <a:pPr marL="228600" indent="-228600"/>
            <a:endParaRPr lang="en-US" altLang="en-US"/>
          </a:p>
          <a:p>
            <a:pPr marL="228600" indent="-228600"/>
            <a:r>
              <a:rPr lang="en-US" altLang="en-US"/>
              <a:t> Helvetica</a:t>
            </a:r>
          </a:p>
          <a:p>
            <a:pPr marL="228600" indent="-228600"/>
            <a:r>
              <a:rPr lang="en-US" altLang="en-US"/>
              <a:t> Times </a:t>
            </a:r>
          </a:p>
          <a:p>
            <a:pPr marL="228600" indent="-228600"/>
            <a:r>
              <a:rPr lang="en-US" altLang="en-US"/>
              <a:t> Times Roman</a:t>
            </a:r>
          </a:p>
          <a:p>
            <a:pPr marL="228600" indent="-228600"/>
            <a:r>
              <a:rPr lang="en-US" altLang="en-US"/>
              <a:t> Arial</a:t>
            </a:r>
          </a:p>
          <a:p>
            <a:pPr marL="228600" indent="-228600"/>
            <a:r>
              <a:rPr lang="en-US" altLang="en-US"/>
              <a:t> Verdana</a:t>
            </a:r>
          </a:p>
          <a:p>
            <a:pPr marL="228600" indent="-228600"/>
            <a:r>
              <a:rPr lang="en-US" altLang="en-US"/>
              <a:t> Symbol</a:t>
            </a:r>
          </a:p>
          <a:p>
            <a:pPr marL="228600" indent="-228600"/>
            <a:r>
              <a:rPr lang="en-US" altLang="en-US"/>
              <a:t> Georgia</a:t>
            </a:r>
          </a:p>
          <a:p>
            <a:pPr marL="228600" indent="-228600"/>
            <a:r>
              <a:rPr lang="en-US" altLang="en-US"/>
              <a:t> Impact</a:t>
            </a:r>
          </a:p>
          <a:p>
            <a:pPr marL="228600" indent="-228600"/>
            <a:r>
              <a:rPr lang="en-US" altLang="en-US"/>
              <a:t> Courier</a:t>
            </a:r>
          </a:p>
          <a:p>
            <a:pPr marL="228600" indent="-228600"/>
            <a:r>
              <a:rPr lang="en-US" altLang="en-US"/>
              <a:t> </a:t>
            </a:r>
            <a:r>
              <a:rPr lang="en-US" altLang="en-US">
                <a:latin typeface="BookAntiqua" charset="0"/>
              </a:rPr>
              <a:t>Book Antiqua </a:t>
            </a:r>
            <a:endParaRPr lang="en-US" altLang="en-US"/>
          </a:p>
          <a:p>
            <a:pPr marL="228600" indent="-228600"/>
            <a:endParaRPr lang="en-US" altLang="en-US"/>
          </a:p>
          <a:p>
            <a:pPr marL="228600" indent="-228600"/>
            <a:r>
              <a:rPr lang="en-US" altLang="en-US"/>
              <a:t> Using one of these fonts will save you time and headaches down the road.</a:t>
            </a:r>
          </a:p>
          <a:p>
            <a:pPr marL="228600" indent="-228600"/>
            <a:endParaRPr lang="en-US" altLang="en-US"/>
          </a:p>
          <a:p>
            <a:pPr marL="228600" indent="-228600"/>
            <a:r>
              <a:rPr lang="en-US" altLang="en-US"/>
              <a:t>2. When working with text from Word. Do not simply drag the text from Word into Powerpoint creating a “Text Box”. It makes it to hard to adjust the size and position in your poster. Also numerous errors such as spacing between words, character switching and formating errors can occur. When ever possible create the text using the Powerpoint text tool. This will eliminate many of the text problems occurring in printing. One other way would be to select the text in word, copy, then “paste it into Powerpoint.</a:t>
            </a:r>
          </a:p>
          <a:p>
            <a:pPr marL="228600" indent="-228600"/>
            <a:endParaRPr lang="en-US" altLang="en-US"/>
          </a:p>
          <a:p>
            <a:pPr marL="228600" indent="-228600"/>
            <a:r>
              <a:rPr lang="en-US" altLang="en-US"/>
              <a:t>3. Accenting Text can be bone with color, It is best to keep the title in black.</a:t>
            </a:r>
          </a:p>
          <a:p>
            <a:pPr marL="228600" indent="-228600"/>
            <a:endParaRPr lang="en-US" altLang="en-US"/>
          </a:p>
          <a:p>
            <a:pPr marL="228600" indent="-228600"/>
            <a:r>
              <a:rPr lang="en-US" altLang="en-US"/>
              <a:t>Graphics</a:t>
            </a:r>
          </a:p>
          <a:p>
            <a:pPr marL="228600" indent="-228600"/>
            <a:r>
              <a:rPr lang="en-US" altLang="en-US"/>
              <a:t>Note: </a:t>
            </a:r>
          </a:p>
          <a:p>
            <a:pPr marL="228600" indent="-228600"/>
            <a:r>
              <a:rPr lang="en-US" altLang="en-US"/>
              <a:t>1. For printing purposes images should be no smaller than 250dpi. Do Not use images that you have taken off the web! These images are 72 dpi and are absolutely no use for printing. Tif files seem to work the best. Images can be converted through Photoshop and various other programs. If creating images in a scientific application make sure you can export the file as a Tif. Excel files can also be used in Powerpoint</a:t>
            </a:r>
          </a:p>
          <a:p>
            <a:pPr marL="228600" indent="-228600"/>
            <a:endParaRPr lang="en-US" altLang="en-US"/>
          </a:p>
          <a:p>
            <a:pPr marL="228600" indent="-228600"/>
            <a:r>
              <a:rPr lang="en-US" altLang="en-US"/>
              <a:t> 2. Colored Backgrounds are nice but are not needed. Plain white is best for presenting your material. Colored Backgrounds waste too much of the ink on the printer, and if it is a complicated color can cause banding or streaking . Color should be used in graphs, charts, images, and text. </a:t>
            </a:r>
          </a:p>
          <a:p>
            <a:pPr marL="228600" indent="-228600"/>
            <a:endParaRPr lang="en-US" altLang="en-US"/>
          </a:p>
          <a:p>
            <a:pPr marL="228600" indent="-228600"/>
            <a:r>
              <a:rPr lang="en-US" altLang="en-US"/>
              <a:t>3. In the lower right corner is the Purdue Logo. This is the official logo of the University. And Should be displayed accordingly with the co-branding identity of the Department of Biological Sciences underneath.</a:t>
            </a:r>
          </a:p>
          <a:p>
            <a:pPr marL="228600" indent="-228600"/>
            <a:r>
              <a:rPr lang="en-US" altLang="en-US">
                <a:latin typeface="Lucida Grande" charset="0"/>
              </a:rPr>
              <a:t>The co-branded school or department name appears no taller than one-half the height of the small caps in the word “Purdue” and no shorter than the font size in</a:t>
            </a:r>
          </a:p>
          <a:p>
            <a:pPr marL="228600" indent="-228600"/>
            <a:r>
              <a:rPr lang="en-US" altLang="en-US">
                <a:latin typeface="Lucida Grande" charset="0"/>
              </a:rPr>
              <a:t>the word “university” in the Purdue signature. Co-branded school or department name aligns right or left with the Purdue signature. </a:t>
            </a:r>
          </a:p>
          <a:p>
            <a:pPr marL="228600" indent="-228600"/>
            <a:r>
              <a:rPr lang="en-US" altLang="en-US">
                <a:latin typeface="Lucida Grande" charset="0"/>
              </a:rPr>
              <a:t>( officially Frutiger is the font suppose to be used as the dept. name however it is not that common on all computers if you do have this Font you can use it instead of Verdana which is found in this Template.)</a:t>
            </a:r>
          </a:p>
          <a:p>
            <a:pPr marL="228600" indent="-228600"/>
            <a:endParaRPr lang="en-US" altLang="en-US">
              <a:latin typeface="Lucida Grande" charset="0"/>
            </a:endParaRPr>
          </a:p>
          <a:p>
            <a:pPr marL="228600" indent="-228600"/>
            <a:endParaRPr lang="en-US" altLang="en-US">
              <a:latin typeface="Lucida Grande" charset="0"/>
            </a:endParaRPr>
          </a:p>
          <a:p>
            <a:pPr marL="228600" indent="-228600"/>
            <a:r>
              <a:rPr lang="en-US" altLang="en-US">
                <a:latin typeface="Lucida Grande" charset="0"/>
              </a:rPr>
              <a:t>4. Try putting a lined border around graphs and images to keep them from appearing like they are floating. The line tool has many options and widths. Keep it simple, the single lines work the best.</a:t>
            </a:r>
          </a:p>
          <a:p>
            <a:pPr marL="228600" indent="-228600"/>
            <a:endParaRPr lang="en-US" altLang="en-US"/>
          </a:p>
          <a:p>
            <a:pPr marL="228600" indent="-228600"/>
            <a:r>
              <a:rPr lang="en-US" altLang="en-US"/>
              <a:t>5. There is a black line bordering the poster area. For poster printing purposes all material should be set within this border.</a:t>
            </a:r>
          </a:p>
          <a:p>
            <a:pPr marL="228600" indent="-228600"/>
            <a:r>
              <a:rPr lang="en-US" altLang="en-US"/>
              <a:t>If you do not wish to have a border around the edge when the poster is printed, simply select and delete after you have the final layout complete.</a:t>
            </a:r>
          </a:p>
          <a:p>
            <a:pPr marL="228600" indent="-228600"/>
            <a:endParaRPr lang="en-US" altLang="en-US"/>
          </a:p>
          <a:p>
            <a:pPr marL="228600" indent="-228600"/>
            <a:r>
              <a:rPr lang="en-US" altLang="en-US"/>
              <a:t>Layout</a:t>
            </a:r>
          </a:p>
          <a:p>
            <a:pPr marL="228600" indent="-228600"/>
            <a:r>
              <a:rPr lang="en-US" altLang="en-US"/>
              <a:t>Notes:</a:t>
            </a:r>
          </a:p>
          <a:p>
            <a:pPr marL="228600" indent="-228600">
              <a:buFontTx/>
              <a:buAutoNum type="arabicPeriod"/>
            </a:pPr>
            <a:r>
              <a:rPr lang="en-US" altLang="en-US"/>
              <a:t>There are many different ways to lay out your material. One suggested method is to separate information into different columns. Columns shouldn’t be much wider than 8.5 inches. Wider columns tend to be harder to read when presenting a lot of material. At 8.5 inches wide per column 4 columns across would give you nice spacing between each one and make it easy to read. Whatever your column width, try to keep it consistent through out the poster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975"/>
            <a:ext cx="32918400" cy="11460163"/>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5486400" y="17289463"/>
            <a:ext cx="32918400" cy="79486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72BB04B-0B14-49F8-958B-5CF98FE115BF}" type="slidenum">
              <a:rPr lang="en-US" altLang="en-US"/>
              <a:pPr/>
              <a:t>‹#›</a:t>
            </a:fld>
            <a:endParaRPr lang="en-US" altLang="en-US"/>
          </a:p>
        </p:txBody>
      </p:sp>
    </p:spTree>
    <p:extLst>
      <p:ext uri="{BB962C8B-B14F-4D97-AF65-F5344CB8AC3E}">
        <p14:creationId xmlns:p14="http://schemas.microsoft.com/office/powerpoint/2010/main" val="3951637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E551337-DA52-4310-8A02-719CB0C58C29}" type="slidenum">
              <a:rPr lang="en-US" altLang="en-US"/>
              <a:pPr/>
              <a:t>‹#›</a:t>
            </a:fld>
            <a:endParaRPr lang="en-US" altLang="en-US"/>
          </a:p>
        </p:txBody>
      </p:sp>
    </p:spTree>
    <p:extLst>
      <p:ext uri="{BB962C8B-B14F-4D97-AF65-F5344CB8AC3E}">
        <p14:creationId xmlns:p14="http://schemas.microsoft.com/office/powerpoint/2010/main" val="142977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2163" y="2925763"/>
            <a:ext cx="9326562" cy="263350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292475" y="2925763"/>
            <a:ext cx="27827288" cy="2633503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CED5ACB8-FEDC-43FC-81AD-695B9CE54B5B}" type="slidenum">
              <a:rPr lang="en-US" altLang="en-US"/>
              <a:pPr/>
              <a:t>‹#›</a:t>
            </a:fld>
            <a:endParaRPr lang="en-US" altLang="en-US"/>
          </a:p>
        </p:txBody>
      </p:sp>
    </p:spTree>
    <p:extLst>
      <p:ext uri="{BB962C8B-B14F-4D97-AF65-F5344CB8AC3E}">
        <p14:creationId xmlns:p14="http://schemas.microsoft.com/office/powerpoint/2010/main" val="2773195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7601D25-8DF9-43AD-879F-8080F7E0FD45}" type="slidenum">
              <a:rPr lang="en-US" altLang="en-US"/>
              <a:pPr/>
              <a:t>‹#›</a:t>
            </a:fld>
            <a:endParaRPr lang="en-US" altLang="en-US"/>
          </a:p>
        </p:txBody>
      </p:sp>
    </p:spTree>
    <p:extLst>
      <p:ext uri="{BB962C8B-B14F-4D97-AF65-F5344CB8AC3E}">
        <p14:creationId xmlns:p14="http://schemas.microsoft.com/office/powerpoint/2010/main" val="4069397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025" y="8207375"/>
            <a:ext cx="37857113" cy="13692188"/>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994025" y="22029738"/>
            <a:ext cx="37857113" cy="72009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489F32E0-FAF1-4285-8395-8CFA98BDBC17}" type="slidenum">
              <a:rPr lang="en-US" altLang="en-US"/>
              <a:pPr/>
              <a:t>‹#›</a:t>
            </a:fld>
            <a:endParaRPr lang="en-US" altLang="en-US"/>
          </a:p>
        </p:txBody>
      </p:sp>
    </p:spTree>
    <p:extLst>
      <p:ext uri="{BB962C8B-B14F-4D97-AF65-F5344CB8AC3E}">
        <p14:creationId xmlns:p14="http://schemas.microsoft.com/office/powerpoint/2010/main" val="2635835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292475"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5B719CB6-5958-4CAA-873E-03FC8D09BCB0}" type="slidenum">
              <a:rPr lang="en-US" altLang="en-US"/>
              <a:pPr/>
              <a:t>‹#›</a:t>
            </a:fld>
            <a:endParaRPr lang="en-US" altLang="en-US"/>
          </a:p>
        </p:txBody>
      </p:sp>
    </p:spTree>
    <p:extLst>
      <p:ext uri="{BB962C8B-B14F-4D97-AF65-F5344CB8AC3E}">
        <p14:creationId xmlns:p14="http://schemas.microsoft.com/office/powerpoint/2010/main" val="1667685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752600"/>
            <a:ext cx="37857113" cy="6362700"/>
          </a:xfrm>
        </p:spPr>
        <p:txBody>
          <a:bodyPr/>
          <a:lstStyle/>
          <a:p>
            <a:r>
              <a:rPr lang="en-US"/>
              <a:t>Click to edit Master title style</a:t>
            </a:r>
          </a:p>
        </p:txBody>
      </p:sp>
      <p:sp>
        <p:nvSpPr>
          <p:cNvPr id="3" name="Text Placeholder 2"/>
          <p:cNvSpPr>
            <a:spLocks noGrp="1"/>
          </p:cNvSpPr>
          <p:nvPr>
            <p:ph type="body" idx="1"/>
          </p:nvPr>
        </p:nvSpPr>
        <p:spPr>
          <a:xfrm>
            <a:off x="3022600" y="8069263"/>
            <a:ext cx="18568988"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022600" y="12023725"/>
            <a:ext cx="18568988"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20238" y="8069263"/>
            <a:ext cx="18659475"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22220238" y="12023725"/>
            <a:ext cx="18659475"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D9EA21A3-2051-4DBD-B88C-4B12D7A8CAC2}" type="slidenum">
              <a:rPr lang="en-US" altLang="en-US"/>
              <a:pPr/>
              <a:t>‹#›</a:t>
            </a:fld>
            <a:endParaRPr lang="en-US" altLang="en-US"/>
          </a:p>
        </p:txBody>
      </p:sp>
    </p:spTree>
    <p:extLst>
      <p:ext uri="{BB962C8B-B14F-4D97-AF65-F5344CB8AC3E}">
        <p14:creationId xmlns:p14="http://schemas.microsoft.com/office/powerpoint/2010/main" val="1314455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F82BD1A5-DA44-4096-9A6B-32DB53B2D5B5}" type="slidenum">
              <a:rPr lang="en-US" altLang="en-US"/>
              <a:pPr/>
              <a:t>‹#›</a:t>
            </a:fld>
            <a:endParaRPr lang="en-US" altLang="en-US"/>
          </a:p>
        </p:txBody>
      </p:sp>
    </p:spTree>
    <p:extLst>
      <p:ext uri="{BB962C8B-B14F-4D97-AF65-F5344CB8AC3E}">
        <p14:creationId xmlns:p14="http://schemas.microsoft.com/office/powerpoint/2010/main" val="15503592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2F6E82D4-DEE1-42CA-9FBF-C16BA6F83712}" type="slidenum">
              <a:rPr lang="en-US" altLang="en-US"/>
              <a:pPr/>
              <a:t>‹#›</a:t>
            </a:fld>
            <a:endParaRPr lang="en-US" altLang="en-US"/>
          </a:p>
        </p:txBody>
      </p:sp>
    </p:spTree>
    <p:extLst>
      <p:ext uri="{BB962C8B-B14F-4D97-AF65-F5344CB8AC3E}">
        <p14:creationId xmlns:p14="http://schemas.microsoft.com/office/powerpoint/2010/main" val="11493225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8659475" y="4740275"/>
            <a:ext cx="22220238" cy="23393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DCC156D6-C02A-48E1-B81B-B331AECC1BCC}" type="slidenum">
              <a:rPr lang="en-US" altLang="en-US"/>
              <a:pPr/>
              <a:t>‹#›</a:t>
            </a:fld>
            <a:endParaRPr lang="en-US" altLang="en-US"/>
          </a:p>
        </p:txBody>
      </p:sp>
    </p:spTree>
    <p:extLst>
      <p:ext uri="{BB962C8B-B14F-4D97-AF65-F5344CB8AC3E}">
        <p14:creationId xmlns:p14="http://schemas.microsoft.com/office/powerpoint/2010/main" val="2903385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8659475" y="4740275"/>
            <a:ext cx="22220238" cy="23393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F844817-5B36-433A-83A8-F340C6232CC6}" type="slidenum">
              <a:rPr lang="en-US" altLang="en-US"/>
              <a:pPr/>
              <a:t>‹#›</a:t>
            </a:fld>
            <a:endParaRPr lang="en-US" altLang="en-US"/>
          </a:p>
        </p:txBody>
      </p:sp>
    </p:spTree>
    <p:extLst>
      <p:ext uri="{BB962C8B-B14F-4D97-AF65-F5344CB8AC3E}">
        <p14:creationId xmlns:p14="http://schemas.microsoft.com/office/powerpoint/2010/main" val="515060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2475" y="2925763"/>
            <a:ext cx="37306250" cy="5151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3292475" y="9509125"/>
            <a:ext cx="37306250" cy="1975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329247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defTabSz="4389438">
              <a:defRPr sz="6700">
                <a:latin typeface="+mn-lt"/>
              </a:defRPr>
            </a:lvl1pPr>
          </a:lstStyle>
          <a:p>
            <a:endParaRPr lang="en-US" altLang="en-US"/>
          </a:p>
        </p:txBody>
      </p:sp>
      <p:sp>
        <p:nvSpPr>
          <p:cNvPr id="1029" name="Rectangle 5"/>
          <p:cNvSpPr>
            <a:spLocks noGrp="1" noChangeArrowheads="1"/>
          </p:cNvSpPr>
          <p:nvPr>
            <p:ph type="ftr" sz="quarter" idx="3"/>
          </p:nvPr>
        </p:nvSpPr>
        <p:spPr bwMode="auto">
          <a:xfrm>
            <a:off x="14995525" y="29992638"/>
            <a:ext cx="1390015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ctr" defTabSz="4389438">
              <a:defRPr sz="6700">
                <a:latin typeface="+mn-lt"/>
              </a:defRPr>
            </a:lvl1pPr>
          </a:lstStyle>
          <a:p>
            <a:endParaRPr lang="en-US" altLang="en-US"/>
          </a:p>
        </p:txBody>
      </p:sp>
      <p:sp>
        <p:nvSpPr>
          <p:cNvPr id="1030" name="Rectangle 6"/>
          <p:cNvSpPr>
            <a:spLocks noGrp="1" noChangeArrowheads="1"/>
          </p:cNvSpPr>
          <p:nvPr>
            <p:ph type="sldNum" sz="quarter" idx="4"/>
          </p:nvPr>
        </p:nvSpPr>
        <p:spPr bwMode="auto">
          <a:xfrm>
            <a:off x="3145472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r" defTabSz="4389438">
              <a:defRPr sz="6700">
                <a:latin typeface="+mn-lt"/>
              </a:defRPr>
            </a:lvl1pPr>
          </a:lstStyle>
          <a:p>
            <a:fld id="{A4A356D3-7315-4803-9CF3-25B42A3DFA84}"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1" fontAlgn="base" hangingPunct="1">
        <a:spcBef>
          <a:spcPct val="0"/>
        </a:spcBef>
        <a:spcAft>
          <a:spcPct val="0"/>
        </a:spcAft>
        <a:defRPr sz="21100" kern="1200">
          <a:solidFill>
            <a:schemeClr val="tx2"/>
          </a:solidFill>
          <a:latin typeface="+mj-lt"/>
          <a:ea typeface="+mj-ea"/>
          <a:cs typeface="+mj-cs"/>
        </a:defRPr>
      </a:lvl1pPr>
      <a:lvl2pPr algn="ctr" defTabSz="4389438" rtl="0" eaLnBrk="1" fontAlgn="base" hangingPunct="1">
        <a:spcBef>
          <a:spcPct val="0"/>
        </a:spcBef>
        <a:spcAft>
          <a:spcPct val="0"/>
        </a:spcAft>
        <a:defRPr sz="21100">
          <a:solidFill>
            <a:schemeClr val="tx2"/>
          </a:solidFill>
          <a:latin typeface="Times" panose="02020603050405020304" pitchFamily="18" charset="0"/>
        </a:defRPr>
      </a:lvl2pPr>
      <a:lvl3pPr algn="ctr" defTabSz="4389438" rtl="0" eaLnBrk="1" fontAlgn="base" hangingPunct="1">
        <a:spcBef>
          <a:spcPct val="0"/>
        </a:spcBef>
        <a:spcAft>
          <a:spcPct val="0"/>
        </a:spcAft>
        <a:defRPr sz="21100">
          <a:solidFill>
            <a:schemeClr val="tx2"/>
          </a:solidFill>
          <a:latin typeface="Times" panose="02020603050405020304" pitchFamily="18" charset="0"/>
        </a:defRPr>
      </a:lvl3pPr>
      <a:lvl4pPr algn="ctr" defTabSz="4389438" rtl="0" eaLnBrk="1" fontAlgn="base" hangingPunct="1">
        <a:spcBef>
          <a:spcPct val="0"/>
        </a:spcBef>
        <a:spcAft>
          <a:spcPct val="0"/>
        </a:spcAft>
        <a:defRPr sz="21100">
          <a:solidFill>
            <a:schemeClr val="tx2"/>
          </a:solidFill>
          <a:latin typeface="Times" panose="02020603050405020304" pitchFamily="18" charset="0"/>
        </a:defRPr>
      </a:lvl4pPr>
      <a:lvl5pPr algn="ctr" defTabSz="4389438" rtl="0" eaLnBrk="1" fontAlgn="base" hangingPunct="1">
        <a:spcBef>
          <a:spcPct val="0"/>
        </a:spcBef>
        <a:spcAft>
          <a:spcPct val="0"/>
        </a:spcAft>
        <a:defRPr sz="21100">
          <a:solidFill>
            <a:schemeClr val="tx2"/>
          </a:solidFill>
          <a:latin typeface="Times" panose="02020603050405020304" pitchFamily="18" charset="0"/>
        </a:defRPr>
      </a:lvl5pPr>
      <a:lvl6pPr marL="457200" algn="ctr" defTabSz="4389438" rtl="0" eaLnBrk="1" fontAlgn="base" hangingPunct="1">
        <a:spcBef>
          <a:spcPct val="0"/>
        </a:spcBef>
        <a:spcAft>
          <a:spcPct val="0"/>
        </a:spcAft>
        <a:defRPr sz="21100">
          <a:solidFill>
            <a:schemeClr val="tx2"/>
          </a:solidFill>
          <a:latin typeface="Times" panose="02020603050405020304" pitchFamily="18" charset="0"/>
        </a:defRPr>
      </a:lvl6pPr>
      <a:lvl7pPr marL="914400" algn="ctr" defTabSz="4389438" rtl="0" eaLnBrk="1" fontAlgn="base" hangingPunct="1">
        <a:spcBef>
          <a:spcPct val="0"/>
        </a:spcBef>
        <a:spcAft>
          <a:spcPct val="0"/>
        </a:spcAft>
        <a:defRPr sz="21100">
          <a:solidFill>
            <a:schemeClr val="tx2"/>
          </a:solidFill>
          <a:latin typeface="Times" panose="02020603050405020304" pitchFamily="18" charset="0"/>
        </a:defRPr>
      </a:lvl7pPr>
      <a:lvl8pPr marL="1371600" algn="ctr" defTabSz="4389438" rtl="0" eaLnBrk="1" fontAlgn="base" hangingPunct="1">
        <a:spcBef>
          <a:spcPct val="0"/>
        </a:spcBef>
        <a:spcAft>
          <a:spcPct val="0"/>
        </a:spcAft>
        <a:defRPr sz="21100">
          <a:solidFill>
            <a:schemeClr val="tx2"/>
          </a:solidFill>
          <a:latin typeface="Times" panose="02020603050405020304" pitchFamily="18" charset="0"/>
        </a:defRPr>
      </a:lvl8pPr>
      <a:lvl9pPr marL="1828800" algn="ctr" defTabSz="4389438" rtl="0" eaLnBrk="1" fontAlgn="base" hangingPunct="1">
        <a:spcBef>
          <a:spcPct val="0"/>
        </a:spcBef>
        <a:spcAft>
          <a:spcPct val="0"/>
        </a:spcAft>
        <a:defRPr sz="21100">
          <a:solidFill>
            <a:schemeClr val="tx2"/>
          </a:solidFill>
          <a:latin typeface="Times" panose="02020603050405020304" pitchFamily="18" charset="0"/>
        </a:defRPr>
      </a:lvl9pPr>
    </p:titleStyle>
    <p:bodyStyle>
      <a:lvl1pPr marL="1646238" indent="-1646238" algn="l" defTabSz="4389438" rtl="0" eaLnBrk="1" fontAlgn="base" hangingPunct="1">
        <a:spcBef>
          <a:spcPct val="20000"/>
        </a:spcBef>
        <a:spcAft>
          <a:spcPct val="0"/>
        </a:spcAft>
        <a:buChar char="•"/>
        <a:defRPr sz="15400" kern="1200">
          <a:solidFill>
            <a:schemeClr val="tx1"/>
          </a:solidFill>
          <a:latin typeface="+mn-lt"/>
          <a:ea typeface="+mn-ea"/>
          <a:cs typeface="+mn-cs"/>
        </a:defRPr>
      </a:lvl1pPr>
      <a:lvl2pPr marL="3565525" indent="-1371600" algn="l" defTabSz="4389438" rtl="0" eaLnBrk="1" fontAlgn="base" hangingPunct="1">
        <a:spcBef>
          <a:spcPct val="20000"/>
        </a:spcBef>
        <a:spcAft>
          <a:spcPct val="0"/>
        </a:spcAft>
        <a:buChar char="–"/>
        <a:defRPr sz="13400" kern="1200">
          <a:solidFill>
            <a:schemeClr val="tx1"/>
          </a:solidFill>
          <a:latin typeface="+mn-lt"/>
          <a:ea typeface="+mn-ea"/>
          <a:cs typeface="+mn-cs"/>
        </a:defRPr>
      </a:lvl2pPr>
      <a:lvl3pPr marL="5486400" indent="-1096963" algn="l" defTabSz="4389438" rtl="0" eaLnBrk="1" fontAlgn="base" hangingPunct="1">
        <a:spcBef>
          <a:spcPct val="20000"/>
        </a:spcBef>
        <a:spcAft>
          <a:spcPct val="0"/>
        </a:spcAft>
        <a:buChar char="•"/>
        <a:defRPr sz="11500" kern="1200">
          <a:solidFill>
            <a:schemeClr val="tx1"/>
          </a:solidFill>
          <a:latin typeface="+mn-lt"/>
          <a:ea typeface="+mn-ea"/>
          <a:cs typeface="+mn-cs"/>
        </a:defRPr>
      </a:lvl3pPr>
      <a:lvl4pPr marL="7680325"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4pPr>
      <a:lvl5pPr marL="9875838"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sv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Text Box 10"/>
          <p:cNvSpPr txBox="1">
            <a:spLocks noChangeArrowheads="1"/>
          </p:cNvSpPr>
          <p:nvPr/>
        </p:nvSpPr>
        <p:spPr bwMode="auto">
          <a:xfrm>
            <a:off x="9829800" y="1508125"/>
            <a:ext cx="326136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0" b="1">
                <a:latin typeface="Helvetica" panose="020B0604020202020204" pitchFamily="34" charset="0"/>
              </a:rPr>
              <a:t>Title of poster</a:t>
            </a:r>
            <a:endParaRPr lang="en-US" altLang="en-US">
              <a:solidFill>
                <a:schemeClr val="accent2"/>
              </a:solidFill>
              <a:latin typeface="Times" panose="02020603050405020304" pitchFamily="18" charset="0"/>
            </a:endParaRPr>
          </a:p>
        </p:txBody>
      </p:sp>
      <p:sp>
        <p:nvSpPr>
          <p:cNvPr id="2059" name="Text Box 11"/>
          <p:cNvSpPr txBox="1">
            <a:spLocks noChangeArrowheads="1"/>
          </p:cNvSpPr>
          <p:nvPr/>
        </p:nvSpPr>
        <p:spPr bwMode="auto">
          <a:xfrm>
            <a:off x="9829800" y="4038600"/>
            <a:ext cx="20650200" cy="264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0000"/>
              </a:lnSpc>
              <a:spcBef>
                <a:spcPct val="50000"/>
              </a:spcBef>
            </a:pPr>
            <a:r>
              <a:rPr lang="en-US" altLang="en-US" sz="5400">
                <a:latin typeface="Helvetica" panose="020B0604020202020204" pitchFamily="34" charset="0"/>
              </a:rPr>
              <a:t>Presenters Names</a:t>
            </a:r>
          </a:p>
          <a:p>
            <a:pPr>
              <a:lnSpc>
                <a:spcPct val="70000"/>
              </a:lnSpc>
              <a:spcBef>
                <a:spcPct val="50000"/>
              </a:spcBef>
            </a:pPr>
            <a:r>
              <a:rPr lang="en-US" altLang="en-US" sz="5400">
                <a:latin typeface="Helvetica" panose="020B0604020202020204" pitchFamily="34" charset="0"/>
              </a:rPr>
              <a:t>Department of Biological Sciences</a:t>
            </a:r>
          </a:p>
          <a:p>
            <a:pPr>
              <a:lnSpc>
                <a:spcPct val="70000"/>
              </a:lnSpc>
              <a:spcBef>
                <a:spcPct val="50000"/>
              </a:spcBef>
            </a:pPr>
            <a:r>
              <a:rPr lang="en-US" altLang="en-US" sz="5400">
                <a:latin typeface="Helvetica" panose="020B0604020202020204" pitchFamily="34" charset="0"/>
              </a:rPr>
              <a:t>Purdue University, West Lafayette, IN 47907</a:t>
            </a:r>
            <a:endParaRPr lang="en-US" altLang="en-US">
              <a:latin typeface="Helvetica" panose="020B0604020202020204" pitchFamily="34" charset="0"/>
            </a:endParaRPr>
          </a:p>
        </p:txBody>
      </p:sp>
      <p:sp>
        <p:nvSpPr>
          <p:cNvPr id="2072" name="Rectangle 24"/>
          <p:cNvSpPr>
            <a:spLocks noChangeArrowheads="1"/>
          </p:cNvSpPr>
          <p:nvPr/>
        </p:nvSpPr>
        <p:spPr bwMode="auto">
          <a:xfrm>
            <a:off x="685800" y="762000"/>
            <a:ext cx="42519600" cy="3147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D4A91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3" name="Line 25"/>
          <p:cNvSpPr>
            <a:spLocks noChangeShapeType="1"/>
          </p:cNvSpPr>
          <p:nvPr/>
        </p:nvSpPr>
        <p:spPr bwMode="auto">
          <a:xfrm>
            <a:off x="1295400" y="7086600"/>
            <a:ext cx="41452800" cy="0"/>
          </a:xfrm>
          <a:prstGeom prst="line">
            <a:avLst/>
          </a:prstGeom>
          <a:noFill/>
          <a:ln w="1333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4" name="Rectangle 26"/>
          <p:cNvSpPr>
            <a:spLocks noChangeArrowheads="1"/>
          </p:cNvSpPr>
          <p:nvPr/>
        </p:nvSpPr>
        <p:spPr bwMode="auto">
          <a:xfrm>
            <a:off x="-1362075" y="265985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pic>
        <p:nvPicPr>
          <p:cNvPr id="4" name="Graphic 3">
            <a:extLst>
              <a:ext uri="{FF2B5EF4-FFF2-40B4-BE49-F238E27FC236}">
                <a16:creationId xmlns:a16="http://schemas.microsoft.com/office/drawing/2014/main" id="{1BCC2BAB-3B59-6591-9AD6-572C62063B5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212822" y="30430048"/>
            <a:ext cx="16992577" cy="1796572"/>
          </a:xfrm>
          <a:prstGeom prst="rect">
            <a:avLst/>
          </a:prstGeom>
        </p:spPr>
      </p:pic>
      <p:pic>
        <p:nvPicPr>
          <p:cNvPr id="6" name="Graphic 5">
            <a:extLst>
              <a:ext uri="{FF2B5EF4-FFF2-40B4-BE49-F238E27FC236}">
                <a16:creationId xmlns:a16="http://schemas.microsoft.com/office/drawing/2014/main" id="{27E3E3B5-B427-73E7-E46F-3BE7A6C14C1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8982" y="1348798"/>
            <a:ext cx="8513616" cy="6723370"/>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template4</Template>
  <TotalTime>2</TotalTime>
  <Words>730</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BookAntiqua</vt:lpstr>
      <vt:lpstr>Helvetica</vt:lpstr>
      <vt:lpstr>Lucida Grande</vt:lpstr>
      <vt:lpstr>R Frutiger Roman</vt:lpstr>
      <vt:lpstr>Times</vt:lpstr>
      <vt:lpstr>Office Theme</vt:lpstr>
      <vt:lpstr>PowerPoint Presentation</vt:lpstr>
    </vt:vector>
  </TitlesOfParts>
  <Company>Purdue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Childers, Samuel D</dc:creator>
  <cp:lastModifiedBy>Lank, Elijah Ronald</cp:lastModifiedBy>
  <cp:revision>3</cp:revision>
  <dcterms:created xsi:type="dcterms:W3CDTF">2017-03-20T18:55:08Z</dcterms:created>
  <dcterms:modified xsi:type="dcterms:W3CDTF">2023-12-07T18:16:55Z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044bd30-2ed7-4c9d-9d12-46200872a97b_Enabled">
    <vt:lpwstr>true</vt:lpwstr>
  </property>
  <property fmtid="{D5CDD505-2E9C-101B-9397-08002B2CF9AE}" pid="3" name="MSIP_Label_4044bd30-2ed7-4c9d-9d12-46200872a97b_SetDate">
    <vt:lpwstr>2023-12-07T18:16:46Z</vt:lpwstr>
  </property>
  <property fmtid="{D5CDD505-2E9C-101B-9397-08002B2CF9AE}" pid="4" name="MSIP_Label_4044bd30-2ed7-4c9d-9d12-46200872a97b_Method">
    <vt:lpwstr>Standard</vt:lpwstr>
  </property>
  <property fmtid="{D5CDD505-2E9C-101B-9397-08002B2CF9AE}" pid="5" name="MSIP_Label_4044bd30-2ed7-4c9d-9d12-46200872a97b_Name">
    <vt:lpwstr>defa4170-0d19-0005-0004-bc88714345d2</vt:lpwstr>
  </property>
  <property fmtid="{D5CDD505-2E9C-101B-9397-08002B2CF9AE}" pid="6" name="MSIP_Label_4044bd30-2ed7-4c9d-9d12-46200872a97b_SiteId">
    <vt:lpwstr>4130bd39-7c53-419c-b1e5-8758d6d63f21</vt:lpwstr>
  </property>
  <property fmtid="{D5CDD505-2E9C-101B-9397-08002B2CF9AE}" pid="7" name="MSIP_Label_4044bd30-2ed7-4c9d-9d12-46200872a97b_ActionId">
    <vt:lpwstr>31d0e962-04fd-498d-8e21-99ea41e64fdd</vt:lpwstr>
  </property>
  <property fmtid="{D5CDD505-2E9C-101B-9397-08002B2CF9AE}" pid="8" name="MSIP_Label_4044bd30-2ed7-4c9d-9d12-46200872a97b_ContentBits">
    <vt:lpwstr>0</vt:lpwstr>
  </property>
</Properties>
</file>